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71" r:id="rId11"/>
    <p:sldId id="269" r:id="rId12"/>
    <p:sldId id="267" r:id="rId13"/>
    <p:sldId id="264" r:id="rId14"/>
    <p:sldId id="266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3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336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9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769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22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8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047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35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77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27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42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7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37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412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32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38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50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5530EA-E1FE-4A33-87E7-2F2361DCC846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EFC97F-56EE-4F2C-B262-2BDD7201EE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498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m-lntu.lutsk.ua/wp-content/uploads/2020/02/Lesyn_yasen_v_Lutsku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263" y="592666"/>
            <a:ext cx="7132320" cy="2971801"/>
          </a:xfrm>
        </p:spPr>
        <p:txBody>
          <a:bodyPr/>
          <a:lstStyle/>
          <a:p>
            <a:r>
              <a:rPr lang="uk-UA" dirty="0" smtClean="0"/>
              <a:t>«НІ! Я Жива! </a:t>
            </a:r>
            <a:br>
              <a:rPr lang="uk-UA" dirty="0" smtClean="0"/>
            </a:br>
            <a:r>
              <a:rPr lang="uk-UA" dirty="0" smtClean="0"/>
              <a:t>Я буду вічно жити!»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263" y="3843867"/>
            <a:ext cx="6614749" cy="1947333"/>
          </a:xfrm>
        </p:spPr>
        <p:txBody>
          <a:bodyPr/>
          <a:lstStyle/>
          <a:p>
            <a:r>
              <a:rPr lang="uk-UA" dirty="0" smtClean="0"/>
              <a:t>Онлайн-презентація до 150-ї річниці з дня народження Лесі Українки.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939143" y="223334"/>
            <a:ext cx="694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Івано-Франківський професійний політехнічний ліцей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09" y="783884"/>
            <a:ext cx="3869960" cy="56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7689079" cy="180974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Муляж </a:t>
            </a:r>
            <a:r>
              <a:rPr lang="ru-RU" dirty="0" err="1">
                <a:solidFill>
                  <a:schemeClr val="tx1"/>
                </a:solidFill>
              </a:rPr>
              <a:t>обкладинки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метричної</a:t>
            </a:r>
            <a:r>
              <a:rPr lang="ru-RU" dirty="0">
                <a:solidFill>
                  <a:schemeClr val="tx1"/>
                </a:solidFill>
              </a:rPr>
              <a:t> книги </a:t>
            </a:r>
            <a:r>
              <a:rPr lang="ru-RU" dirty="0" err="1">
                <a:solidFill>
                  <a:schemeClr val="tx1"/>
                </a:solidFill>
              </a:rPr>
              <a:t>Соборної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Преображенської</a:t>
            </a:r>
            <a:r>
              <a:rPr lang="ru-RU" dirty="0">
                <a:solidFill>
                  <a:schemeClr val="tx1"/>
                </a:solidFill>
              </a:rPr>
              <a:t> церкви (Новоград-</a:t>
            </a:r>
            <a:r>
              <a:rPr lang="ru-RU" dirty="0" err="1">
                <a:solidFill>
                  <a:schemeClr val="tx1"/>
                </a:solidFill>
              </a:rPr>
              <a:t>Волинський</a:t>
            </a:r>
            <a:r>
              <a:rPr lang="ru-RU" dirty="0">
                <a:solidFill>
                  <a:schemeClr val="tx1"/>
                </a:solidFill>
              </a:rPr>
              <a:t>) та </a:t>
            </a:r>
            <a:r>
              <a:rPr lang="ru-RU" dirty="0" err="1">
                <a:solidFill>
                  <a:schemeClr val="tx1"/>
                </a:solidFill>
              </a:rPr>
              <a:t>сторінки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містить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запис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хрещення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Лариси</a:t>
            </a:r>
            <a:r>
              <a:rPr lang="ru-RU" dirty="0">
                <a:solidFill>
                  <a:schemeClr val="tx1"/>
                </a:solidFill>
              </a:rPr>
              <a:t> Косач (</a:t>
            </a:r>
            <a:r>
              <a:rPr lang="ru-RU" dirty="0" err="1">
                <a:solidFill>
                  <a:schemeClr val="tx1"/>
                </a:solidFill>
              </a:rPr>
              <a:t>Лесі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Українки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50" y="2495549"/>
            <a:ext cx="6191795" cy="37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90" y="445914"/>
            <a:ext cx="8237718" cy="5519270"/>
          </a:xfrm>
        </p:spPr>
      </p:pic>
    </p:spTree>
    <p:extLst>
      <p:ext uri="{BB962C8B-B14F-4D97-AF65-F5344CB8AC3E}">
        <p14:creationId xmlns:p14="http://schemas.microsoft.com/office/powerpoint/2010/main" val="41907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037" y="4924697"/>
            <a:ext cx="10432279" cy="180267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Особисті речі Лесі Українки.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10" y="488326"/>
            <a:ext cx="7244941" cy="48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15" y="4238897"/>
            <a:ext cx="11507788" cy="2475411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Окрема кімната збе­рігає реліквії сім'ї Косачів та її оточення, людей, які часто спілкувалися з ними. Серед реліквій родини Драгоманових-Косачів побутові речі, рушник, присвячений М. П. Драгоманову, вишиванка, яку подарувала музею Ольга Петрова-</a:t>
            </a:r>
            <a:r>
              <a:rPr lang="uk-UA" dirty="0" err="1">
                <a:solidFill>
                  <a:schemeClr val="tx1"/>
                </a:solidFill>
              </a:rPr>
              <a:t>Лютон</a:t>
            </a:r>
            <a:r>
              <a:rPr lang="uk-UA" dirty="0">
                <a:solidFill>
                  <a:schemeClr val="tx1"/>
                </a:solidFill>
              </a:rPr>
              <a:t>, онука наймолодшої сестри Лесі Українки </a:t>
            </a:r>
            <a:r>
              <a:rPr lang="uk-UA" dirty="0" err="1">
                <a:solidFill>
                  <a:schemeClr val="tx1"/>
                </a:solidFill>
              </a:rPr>
              <a:t>Ізидори</a:t>
            </a:r>
            <a:r>
              <a:rPr lang="uk-UA" dirty="0">
                <a:solidFill>
                  <a:schemeClr val="tx1"/>
                </a:solidFill>
              </a:rPr>
              <a:t> Петрівни, корсетка та інші унікальні речі родини.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08" y="286614"/>
            <a:ext cx="6205401" cy="41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521" y="320041"/>
            <a:ext cx="10811102" cy="1338262"/>
          </a:xfrm>
        </p:spPr>
        <p:txBody>
          <a:bodyPr/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Колекція</a:t>
            </a:r>
            <a:r>
              <a:rPr lang="ru-RU" dirty="0">
                <a:solidFill>
                  <a:schemeClr val="tx1"/>
                </a:solidFill>
              </a:rPr>
              <a:t> музею </a:t>
            </a:r>
            <a:r>
              <a:rPr lang="ru-RU" dirty="0" err="1">
                <a:solidFill>
                  <a:schemeClr val="tx1"/>
                </a:solidFill>
              </a:rPr>
              <a:t>нараховує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понад</a:t>
            </a:r>
            <a:r>
              <a:rPr lang="ru-RU" dirty="0">
                <a:solidFill>
                  <a:schemeClr val="tx1"/>
                </a:solidFill>
              </a:rPr>
              <a:t> 5,6 тис. </a:t>
            </a:r>
            <a:r>
              <a:rPr lang="ru-RU" dirty="0" err="1">
                <a:solidFill>
                  <a:schemeClr val="tx1"/>
                </a:solidFill>
              </a:rPr>
              <a:t>музейних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предметів</a:t>
            </a:r>
            <a:r>
              <a:rPr lang="ru-RU" dirty="0">
                <a:solidFill>
                  <a:schemeClr val="tx1"/>
                </a:solidFill>
              </a:rPr>
              <a:t> основного фонду, у тому </a:t>
            </a:r>
            <a:r>
              <a:rPr lang="ru-RU" dirty="0" err="1">
                <a:solidFill>
                  <a:schemeClr val="tx1"/>
                </a:solidFill>
              </a:rPr>
              <a:t>числі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меморіальні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безцінними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історії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культури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українського</a:t>
            </a:r>
            <a:r>
              <a:rPr lang="ru-RU" dirty="0">
                <a:solidFill>
                  <a:schemeClr val="tx1"/>
                </a:solidFill>
              </a:rPr>
              <a:t> народу.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3" y="3173593"/>
            <a:ext cx="5180220" cy="3436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44" y="1623642"/>
            <a:ext cx="5232473" cy="34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222069" y="4062548"/>
            <a:ext cx="11573691" cy="258644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Сьогодні музей Лесі Українки — це літературно-меморіальний комплекс, який складається з меморіальної частини, відділу вшанування «Серед живих жива», а також просторого заквітчаного дворика.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У залах відділу вшанування експонуються матеріали багатогранної літературної спадщини Лесі Українки 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За 45 років своєї діяльності музей став осередком культурного життя міста. У день народження Лесі Українки гостинно зустрічає шанувальників творчості поетеси літературна вітальня, де проходять традиційні зустрічі з творчою елітою «Плеяда паростків Лесиного краю», наукові конференції, відкриті </a:t>
            </a:r>
            <a:r>
              <a:rPr lang="uk-UA" dirty="0" err="1">
                <a:solidFill>
                  <a:schemeClr val="tx1"/>
                </a:solidFill>
              </a:rPr>
              <a:t>уроки</a:t>
            </a:r>
            <a:r>
              <a:rPr lang="uk-UA" dirty="0">
                <a:solidFill>
                  <a:schemeClr val="tx1"/>
                </a:solidFill>
              </a:rPr>
              <a:t> з вивчення творчості Лесі Українки та ін.</a:t>
            </a:r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35132"/>
            <a:ext cx="5891348" cy="36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47" y="483327"/>
            <a:ext cx="9699170" cy="4872444"/>
          </a:xfrm>
        </p:spPr>
      </p:pic>
      <p:sp>
        <p:nvSpPr>
          <p:cNvPr id="5" name="TextBox 4"/>
          <p:cNvSpPr txBox="1"/>
          <p:nvPr/>
        </p:nvSpPr>
        <p:spPr>
          <a:xfrm>
            <a:off x="1789612" y="5826034"/>
            <a:ext cx="930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ятна</a:t>
            </a:r>
            <a:r>
              <a:rPr lang="uk-UA" dirty="0" smtClean="0"/>
              <a:t> монета  «До 150-річчя від дня народження Лесі Українки».</a:t>
            </a:r>
          </a:p>
          <a:p>
            <a:pPr algn="ctr"/>
            <a:r>
              <a:rPr lang="uk-UA" dirty="0" smtClean="0"/>
              <a:t>В обігу з 21 січня 2021 року.</a:t>
            </a:r>
          </a:p>
        </p:txBody>
      </p:sp>
    </p:spTree>
    <p:extLst>
      <p:ext uri="{BB962C8B-B14F-4D97-AF65-F5344CB8AC3E}">
        <p14:creationId xmlns:p14="http://schemas.microsoft.com/office/powerpoint/2010/main" val="21394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97" y="548823"/>
            <a:ext cx="11632806" cy="1731996"/>
          </a:xfrm>
        </p:spPr>
        <p:txBody>
          <a:bodyPr>
            <a:noAutofit/>
          </a:bodyPr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Існує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астероїд</a:t>
            </a:r>
            <a:r>
              <a:rPr lang="ru-RU" dirty="0">
                <a:solidFill>
                  <a:schemeClr val="tx1"/>
                </a:solidFill>
              </a:rPr>
              <a:t>, названий на честь </a:t>
            </a:r>
            <a:r>
              <a:rPr lang="ru-RU" dirty="0" err="1">
                <a:solidFill>
                  <a:schemeClr val="tx1"/>
                </a:solidFill>
              </a:rPr>
              <a:t>поетеси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 – 2616 Леся (2616 </a:t>
            </a:r>
            <a:r>
              <a:rPr lang="ru-RU" dirty="0" err="1">
                <a:solidFill>
                  <a:schemeClr val="tx1"/>
                </a:solidFill>
              </a:rPr>
              <a:t>Lesya</a:t>
            </a:r>
            <a:r>
              <a:rPr lang="ru-RU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астероїд</a:t>
            </a:r>
            <a:r>
              <a:rPr lang="ru-RU" dirty="0">
                <a:solidFill>
                  <a:schemeClr val="tx1"/>
                </a:solidFill>
              </a:rPr>
              <a:t> головного поясу, </a:t>
            </a:r>
            <a:r>
              <a:rPr lang="ru-RU" dirty="0" err="1">
                <a:solidFill>
                  <a:schemeClr val="tx1"/>
                </a:solidFill>
              </a:rPr>
              <a:t>відкритий</a:t>
            </a:r>
            <a:r>
              <a:rPr lang="ru-RU" dirty="0">
                <a:solidFill>
                  <a:schemeClr val="tx1"/>
                </a:solidFill>
              </a:rPr>
              <a:t> 28 </a:t>
            </a:r>
            <a:r>
              <a:rPr lang="ru-RU" dirty="0" err="1">
                <a:solidFill>
                  <a:schemeClr val="tx1"/>
                </a:solidFill>
              </a:rPr>
              <a:t>серпня</a:t>
            </a:r>
            <a:r>
              <a:rPr lang="ru-RU" dirty="0">
                <a:solidFill>
                  <a:schemeClr val="tx1"/>
                </a:solidFill>
              </a:rPr>
              <a:t> 1970 року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868" y="179491"/>
            <a:ext cx="952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/>
              <a:t>Цікаві факти про Лесю Українку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335" r="38689" b="22855"/>
          <a:stretch/>
        </p:blipFill>
        <p:spPr>
          <a:xfrm>
            <a:off x="209006" y="1975206"/>
            <a:ext cx="3360417" cy="2834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006" y="5089993"/>
            <a:ext cx="8098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У Луцьку біля В’їзної вежі замку Любарта є дерево, </a:t>
            </a:r>
            <a:r>
              <a:rPr lang="uk-UA" dirty="0" smtClean="0"/>
              <a:t>яке іменують Лесиним </a:t>
            </a:r>
            <a:r>
              <a:rPr lang="uk-UA" dirty="0" err="1"/>
              <a:t>ясеном</a:t>
            </a:r>
            <a:r>
              <a:rPr lang="uk-UA" dirty="0"/>
              <a:t>. Воно одне з найстаріших дерев міста. Вважається, що саме під ним мала Леся написала свого першого вірша. Нині ж у місті вирішується проблема з деревом, адже воно аварійне й може впасти, зашкодивши перехожим.</a:t>
            </a:r>
          </a:p>
          <a:p>
            <a:r>
              <a:rPr lang="uk-UA" dirty="0">
                <a:hlinkClick r:id="rId3"/>
              </a:rPr>
              <a:t/>
            </a:r>
            <a:br>
              <a:rPr lang="uk-UA" dirty="0">
                <a:hlinkClick r:id="rId3"/>
              </a:rPr>
            </a:b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12" y="1750423"/>
            <a:ext cx="3194199" cy="4770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9423" y="1975206"/>
            <a:ext cx="47385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Свій псевдонім Лариса Косач запозичила в дядька – Михайла Драгоманова. Він підписувався як «Українець». А оскільки Леся дуже любила свого дядька і захоплювалась ним, то вирішила в чомусь бути схожою на нього. Псевдонім «Українка» з’явився в 1884 році, коли дівчині було всього тринадцять.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063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968585"/>
            <a:ext cx="10776857" cy="5536718"/>
          </a:xfrm>
        </p:spPr>
      </p:pic>
      <p:sp>
        <p:nvSpPr>
          <p:cNvPr id="5" name="TextBox 4"/>
          <p:cNvSpPr txBox="1"/>
          <p:nvPr/>
        </p:nvSpPr>
        <p:spPr>
          <a:xfrm>
            <a:off x="2142309" y="209006"/>
            <a:ext cx="7563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uk-UA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8091" y="117564"/>
            <a:ext cx="7132320" cy="2913019"/>
          </a:xfrm>
        </p:spPr>
        <p:txBody>
          <a:bodyPr/>
          <a:lstStyle/>
          <a:p>
            <a:pPr algn="just"/>
            <a:r>
              <a:rPr lang="uk-UA" b="1" dirty="0" smtClean="0"/>
              <a:t>Леся Українка </a:t>
            </a:r>
            <a:r>
              <a:rPr lang="uk-UA" dirty="0" smtClean="0"/>
              <a:t>(25 лютого 1871 р. – 1 серпня 1913 р.)  видатна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поетеса</a:t>
            </a:r>
            <a:r>
              <a:rPr lang="ru-RU" dirty="0" smtClean="0"/>
              <a:t>, </a:t>
            </a:r>
            <a:r>
              <a:rPr lang="ru-RU" dirty="0" err="1" smtClean="0"/>
              <a:t>письменниця</a:t>
            </a:r>
            <a:r>
              <a:rPr lang="ru-RU" dirty="0" smtClean="0"/>
              <a:t>, </a:t>
            </a:r>
            <a:r>
              <a:rPr lang="ru-RU" dirty="0" err="1" smtClean="0"/>
              <a:t>перекладачка</a:t>
            </a:r>
            <a:r>
              <a:rPr lang="ru-RU" dirty="0" smtClean="0"/>
              <a:t>, фольклористка та </a:t>
            </a:r>
            <a:r>
              <a:rPr lang="ru-RU" dirty="0" err="1" smtClean="0"/>
              <a:t>громадська</a:t>
            </a:r>
            <a:r>
              <a:rPr lang="ru-RU" dirty="0" smtClean="0"/>
              <a:t> </a:t>
            </a:r>
            <a:r>
              <a:rPr lang="ru-RU" dirty="0" err="1" smtClean="0"/>
              <a:t>діячка</a:t>
            </a:r>
            <a:r>
              <a:rPr lang="ru-RU" dirty="0" smtClean="0"/>
              <a:t>. Одна з </a:t>
            </a:r>
            <a:r>
              <a:rPr lang="ru-RU" dirty="0" err="1" smtClean="0"/>
              <a:t>центральних</a:t>
            </a:r>
            <a:r>
              <a:rPr lang="ru-RU" dirty="0" smtClean="0"/>
              <a:t> </a:t>
            </a:r>
            <a:r>
              <a:rPr lang="ru-RU" dirty="0" err="1" smtClean="0"/>
              <a:t>постатей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59680" y="3644537"/>
            <a:ext cx="6749143" cy="2036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dirty="0" smtClean="0"/>
              <a:t>Справжнє </a:t>
            </a:r>
            <a:r>
              <a:rPr lang="uk-UA" dirty="0" err="1" smtClean="0"/>
              <a:t>ім</a:t>
            </a:r>
            <a:r>
              <a:rPr lang="en-US" dirty="0" smtClean="0"/>
              <a:t>’</a:t>
            </a:r>
            <a:r>
              <a:rPr lang="uk-UA" dirty="0" smtClean="0"/>
              <a:t>я поетеси – Лариса Петрівна Косач</a:t>
            </a:r>
            <a:r>
              <a:rPr lang="ru-RU" dirty="0" smtClean="0"/>
              <a:t>. </a:t>
            </a:r>
            <a:r>
              <a:rPr lang="ru-RU" dirty="0" err="1" smtClean="0"/>
              <a:t>Народилася</a:t>
            </a:r>
            <a:r>
              <a:rPr lang="ru-RU" dirty="0" smtClean="0"/>
              <a:t> </a:t>
            </a:r>
            <a:r>
              <a:rPr lang="uk-UA" dirty="0" smtClean="0"/>
              <a:t>у </a:t>
            </a:r>
            <a:r>
              <a:rPr lang="uk-UA" dirty="0"/>
              <a:t>м. Новограді - Волинському в сім’ї  службовця - юриста Петра Косача та відомої української письменниці, громадської діячки Олени Пчілки, сестри Михайла </a:t>
            </a:r>
            <a:r>
              <a:rPr lang="uk-UA" dirty="0" smtClean="0"/>
              <a:t>Драгоманова.</a:t>
            </a:r>
          </a:p>
          <a:p>
            <a:pPr algn="just"/>
            <a:r>
              <a:rPr lang="uk-UA" dirty="0" smtClean="0"/>
              <a:t>Писала </a:t>
            </a:r>
            <a:r>
              <a:rPr lang="uk-UA" dirty="0"/>
              <a:t>у найрізноманітніших жанрах: поезії, ліриці, епосі, драмі, прозі, публіцистиці. Також працювала в ділянці фольклористики і брала активну участь в українському національному русі.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959"/>
            <a:ext cx="4849675" cy="50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6578737" cy="555824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Дитячі роки поетеси минали на Поліссі. Взимку Косачі жили в Луцьку, а літом — у селі </a:t>
            </a:r>
            <a:r>
              <a:rPr lang="uk-UA" dirty="0" err="1"/>
              <a:t>Колодяжне</a:t>
            </a:r>
            <a:r>
              <a:rPr lang="uk-UA" dirty="0"/>
              <a:t>. В юнацькі роки Леся починає хворіти на туберкульоз, з яким вона боролась усе життя. Хвороба спричинила до того, що дівчинка не ходила до школи, однак завдяки матері вона дістала глибоку і різнобічну освіту. Письменниця знала більше десяти мов, вітчизняну і світову літературу, історію, філософію. </a:t>
            </a:r>
            <a:endParaRPr lang="uk-UA" dirty="0" smtClean="0"/>
          </a:p>
          <a:p>
            <a:pPr algn="just"/>
            <a:r>
              <a:rPr lang="uk-UA" dirty="0" smtClean="0"/>
              <a:t>На </a:t>
            </a:r>
            <a:r>
              <a:rPr lang="uk-UA" dirty="0"/>
              <a:t>початку 1893 року у Львові виходить перша збірка поезій Лесі Українки — «На крилах пісень». Серед вміщених у збірці творів виділяється вірш «</a:t>
            </a:r>
            <a:r>
              <a:rPr lang="uk-UA" dirty="0" err="1"/>
              <a:t>Contra</a:t>
            </a:r>
            <a:r>
              <a:rPr lang="uk-UA" dirty="0"/>
              <a:t> </a:t>
            </a:r>
            <a:r>
              <a:rPr lang="uk-UA" dirty="0" err="1"/>
              <a:t>spem</a:t>
            </a:r>
            <a:r>
              <a:rPr lang="uk-UA" dirty="0"/>
              <a:t> </a:t>
            </a:r>
            <a:r>
              <a:rPr lang="uk-UA" dirty="0" err="1"/>
              <a:t>spero</a:t>
            </a:r>
            <a:r>
              <a:rPr lang="uk-UA" dirty="0"/>
              <a:t>», що сприймається як кредо молодої письменниці, декларація її незнищенного оптимізму. Та особливо гостро, як заклик і гасло, прозвучали у тогочасній суспільній атмосфері «Досвітні </a:t>
            </a:r>
            <a:r>
              <a:rPr lang="uk-UA" dirty="0" err="1"/>
              <a:t>огні</a:t>
            </a:r>
            <a:r>
              <a:rPr lang="uk-UA" dirty="0"/>
              <a:t>».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45" y="3620999"/>
            <a:ext cx="3241052" cy="3014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1" y="186879"/>
            <a:ext cx="2410195" cy="32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30" y="287383"/>
            <a:ext cx="6322421" cy="615260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Початок роботи Лесі Українки над прозовими жанрами пов’язаний з діяльністю гуртка київської літературної молоді «Плеяда». Тут готували видання для народу з історії, географії, перекладали твори російських та зарубіжних письменників; гуртківці писали і власні твори, які оцінювались на конкурсах. Так були написані і деякі оповідання Лесі Українки.</a:t>
            </a:r>
          </a:p>
          <a:p>
            <a:pPr algn="just"/>
            <a:r>
              <a:rPr lang="uk-UA" dirty="0"/>
              <a:t>У 1894 – 1895 роках Леся Українка перебувала в Болгарії у Драгоманова. У Болгарії була написана переважна частина циклу політичної лірики «Невільничі пісні». </a:t>
            </a:r>
            <a:endParaRPr lang="uk-UA" dirty="0" smtClean="0"/>
          </a:p>
          <a:p>
            <a:pPr algn="just"/>
            <a:r>
              <a:rPr lang="uk-UA" dirty="0" smtClean="0"/>
              <a:t> </a:t>
            </a:r>
            <a:r>
              <a:rPr lang="uk-UA" dirty="0"/>
              <a:t>З 1893 року вона перебуває під таємним наглядом, підтримує тісні зв’язки з особами, які були на засланні. </a:t>
            </a:r>
            <a:endParaRPr lang="uk-UA" dirty="0" smtClean="0"/>
          </a:p>
          <a:p>
            <a:pPr algn="just"/>
            <a:r>
              <a:rPr lang="uk-UA" dirty="0" smtClean="0"/>
              <a:t>1899 </a:t>
            </a:r>
            <a:r>
              <a:rPr lang="uk-UA" dirty="0"/>
              <a:t>року у Львові виходить друга збірка поезій — «Думи і мрії». Ця збірка засвідчила безсумнівний злет творчості молодої поетеси.  </a:t>
            </a:r>
            <a:endParaRPr lang="uk-UA" dirty="0" smtClean="0"/>
          </a:p>
          <a:p>
            <a:pPr algn="just"/>
            <a:r>
              <a:rPr lang="uk-UA" dirty="0" smtClean="0"/>
              <a:t>Після </a:t>
            </a:r>
            <a:r>
              <a:rPr lang="uk-UA" dirty="0"/>
              <a:t>смерті її близького друга С</a:t>
            </a:r>
            <a:r>
              <a:rPr lang="uk-UA" dirty="0" smtClean="0"/>
              <a:t>. </a:t>
            </a:r>
            <a:r>
              <a:rPr lang="uk-UA" dirty="0" err="1"/>
              <a:t>Мержинського</a:t>
            </a:r>
            <a:r>
              <a:rPr lang="uk-UA" dirty="0"/>
              <a:t>, в одну з найстрашніших ночей у стані невимовної туги створила вона драматичну поему «Одержима» (1901 р.). Пережита особиста драма позначилась на загостренні хвороби легень, і Леся Українка їде на Буковину, далі — Гуцульщину рятувати підірване здоров’я</a:t>
            </a:r>
            <a:r>
              <a:rPr lang="uk-UA" dirty="0" smtClean="0"/>
              <a:t>. </a:t>
            </a:r>
            <a:r>
              <a:rPr lang="uk-UA" dirty="0"/>
              <a:t>Через хворобу Лесі Українці доводилось багато їздити по світу. Вона лікувалася в Криму і на Кавказі, у Німеччині і Швейцарії, в Італії та Єгипті. </a:t>
            </a:r>
          </a:p>
          <a:p>
            <a:pPr algn="just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57" y="773732"/>
            <a:ext cx="5200394" cy="3968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6560" y="5185955"/>
            <a:ext cx="5068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1891 р. Леся </a:t>
            </a:r>
            <a:r>
              <a:rPr lang="ru-RU" sz="1400" dirty="0" err="1"/>
              <a:t>Українка</a:t>
            </a:r>
            <a:r>
              <a:rPr lang="ru-RU" sz="1400" dirty="0"/>
              <a:t> з братом </a:t>
            </a:r>
            <a:r>
              <a:rPr lang="ru-RU" sz="1400" dirty="0" err="1"/>
              <a:t>Михайлом</a:t>
            </a:r>
            <a:r>
              <a:rPr lang="ru-RU" sz="1400" dirty="0"/>
              <a:t> на </a:t>
            </a:r>
            <a:r>
              <a:rPr lang="ru-RU" sz="1400" dirty="0" err="1"/>
              <a:t>березі</a:t>
            </a:r>
            <a:r>
              <a:rPr lang="ru-RU" sz="1400" dirty="0"/>
              <a:t> </a:t>
            </a:r>
            <a:r>
              <a:rPr lang="ru-RU" sz="1400" dirty="0" err="1"/>
              <a:t>Чорного</a:t>
            </a:r>
            <a:r>
              <a:rPr lang="ru-RU" sz="1400" dirty="0"/>
              <a:t> моря. </a:t>
            </a:r>
            <a:endParaRPr lang="ru-RU" sz="1400" dirty="0" smtClean="0"/>
          </a:p>
          <a:p>
            <a:pPr algn="ctr"/>
            <a:r>
              <a:rPr lang="ru-RU" sz="1400" dirty="0" err="1" smtClean="0"/>
              <a:t>Євпаторія</a:t>
            </a:r>
            <a:r>
              <a:rPr lang="ru-RU" sz="1400" dirty="0"/>
              <a:t>, 1891 р.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42160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5633" y="385354"/>
            <a:ext cx="6689316" cy="6067697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У 1904 році в Києві вийшло ще одне видання поетичних творів Лесі Українки (вибране) під заголовком «На крилах пісень». </a:t>
            </a:r>
            <a:r>
              <a:rPr lang="uk-UA" dirty="0" smtClean="0"/>
              <a:t>Драматичні </a:t>
            </a:r>
            <a:r>
              <a:rPr lang="uk-UA" dirty="0"/>
              <a:t>поеми «Осіння казка» і «В катакомбах», датовані 1905 роком, були безпосереднім відгуком на революційні події. </a:t>
            </a:r>
          </a:p>
          <a:p>
            <a:pPr algn="just"/>
            <a:r>
              <a:rPr lang="uk-UA" dirty="0"/>
              <a:t>В останнє десятиліття у творчості Лесі Українки переважає драматургія. За порівняно короткий час було написано понад двадцять драматичних творів, які відкрили нову сторінку в історії театральної культури. Визначним досягненням драматургії Лесі Українки є її «Камінний господар». </a:t>
            </a:r>
          </a:p>
          <a:p>
            <a:pPr algn="just"/>
            <a:r>
              <a:rPr lang="uk-UA" dirty="0"/>
              <a:t>Останні роки Леся Українка жила в Грузії та Єгипті. Невблаганно прогресувала хвороба. Перемагаючи тяжкі страждання, вона знаходила силу </a:t>
            </a:r>
            <a:r>
              <a:rPr lang="uk-UA" dirty="0" smtClean="0"/>
              <a:t>працювати. </a:t>
            </a:r>
            <a:r>
              <a:rPr lang="uk-UA" dirty="0"/>
              <a:t>Так виникла «Лісова пісня», яка була написана за кілька днів тяжкохворою поетесою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944836"/>
            <a:ext cx="3474719" cy="494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679270"/>
            <a:ext cx="6505303" cy="5421084"/>
          </a:xfrm>
        </p:spPr>
        <p:txBody>
          <a:bodyPr/>
          <a:lstStyle/>
          <a:p>
            <a:pPr algn="just"/>
            <a:r>
              <a:rPr lang="uk-UA" dirty="0"/>
              <a:t>Леся Українка померла 1 серпня 1913 року в грузинському містечку </a:t>
            </a:r>
            <a:r>
              <a:rPr lang="uk-UA" dirty="0" err="1"/>
              <a:t>Сурамі</a:t>
            </a:r>
            <a:r>
              <a:rPr lang="uk-UA" dirty="0"/>
              <a:t>. </a:t>
            </a:r>
          </a:p>
          <a:p>
            <a:pPr algn="just"/>
            <a:r>
              <a:rPr lang="uk-UA" dirty="0" smtClean="0"/>
              <a:t> Тіло </a:t>
            </a:r>
            <a:r>
              <a:rPr lang="uk-UA" dirty="0"/>
              <a:t>її перевезли до Києва і поховали на </a:t>
            </a:r>
            <a:r>
              <a:rPr lang="uk-UA" dirty="0" smtClean="0"/>
              <a:t>    Байковому </a:t>
            </a:r>
            <a:r>
              <a:rPr lang="uk-UA" dirty="0"/>
              <a:t>кладовищі.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74" y="418013"/>
            <a:ext cx="4261576" cy="59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0" y="182880"/>
            <a:ext cx="10811103" cy="167204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Віртуальна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екскурсія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літературно-меморіальним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музеєм</a:t>
            </a:r>
            <a:r>
              <a:rPr lang="ru-RU" sz="2800" dirty="0" smtClean="0"/>
              <a:t> </a:t>
            </a:r>
            <a:r>
              <a:rPr lang="ru-RU" sz="2800" dirty="0" err="1"/>
              <a:t>Лесі</a:t>
            </a:r>
            <a:r>
              <a:rPr lang="ru-RU" sz="2800" dirty="0"/>
              <a:t> </a:t>
            </a:r>
            <a:r>
              <a:rPr lang="ru-RU" sz="2800" dirty="0" err="1"/>
              <a:t>Українки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5" y="1660086"/>
            <a:ext cx="5630091" cy="48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" y="2228645"/>
            <a:ext cx="6257109" cy="438912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134393" y="91440"/>
            <a:ext cx="7502435" cy="2540726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В Новгороді-Волинському </a:t>
            </a:r>
            <a:r>
              <a:rPr lang="ru-RU" dirty="0" err="1" smtClean="0">
                <a:solidFill>
                  <a:schemeClr val="tx1"/>
                </a:solidFill>
              </a:rPr>
              <a:t>знаходиться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літературно-меморіальний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музей </a:t>
            </a:r>
            <a:r>
              <a:rPr lang="ru-RU" dirty="0" err="1">
                <a:solidFill>
                  <a:schemeClr val="tx1"/>
                </a:solidFill>
              </a:rPr>
              <a:t>Лесі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Українки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основою 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помешкання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якому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народилася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українська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поетеса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1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74" y="209008"/>
            <a:ext cx="10776857" cy="2272936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Найсвятіше місце — дитяча кімната Лариси Петрівни. У куточку — віночок із стрічками, живі квіти та муляж метричної книги, роз­критої на сторінці із записом про день і місце народження Ла­риси Петрівни Косач</a:t>
            </a:r>
            <a:r>
              <a:rPr lang="uk-UA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Тут </a:t>
            </a:r>
            <a:r>
              <a:rPr lang="uk-UA" dirty="0">
                <a:solidFill>
                  <a:schemeClr val="tx1"/>
                </a:solidFill>
              </a:rPr>
              <a:t>представлені осо­бисті речі письменниці.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55" y="2207622"/>
            <a:ext cx="7811931" cy="42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235</TotalTime>
  <Words>909</Words>
  <Application>Microsoft Office PowerPoint</Application>
  <PresentationFormat>Широкоэкранный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Сектор</vt:lpstr>
      <vt:lpstr>«НІ! Я Жива!  Я буду вічно жити!»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«НІ! Я Жива!  Я буду вічно жити!»</dc:title>
  <dc:creator>Приймальня</dc:creator>
  <cp:lastModifiedBy>Приймальня</cp:lastModifiedBy>
  <cp:revision>21</cp:revision>
  <dcterms:created xsi:type="dcterms:W3CDTF">2021-02-23T11:44:34Z</dcterms:created>
  <dcterms:modified xsi:type="dcterms:W3CDTF">2021-02-24T09:37:57Z</dcterms:modified>
</cp:coreProperties>
</file>